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71" r:id="rId2"/>
    <p:sldId id="650" r:id="rId3"/>
    <p:sldId id="651" r:id="rId4"/>
    <p:sldId id="652" r:id="rId5"/>
    <p:sldId id="538" r:id="rId6"/>
    <p:sldId id="643" r:id="rId7"/>
    <p:sldId id="647" r:id="rId8"/>
    <p:sldId id="53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 VIVO" initials="AV" lastIdx="1" clrIdx="0">
    <p:extLst>
      <p:ext uri="{19B8F6BF-5375-455C-9EA6-DF929625EA0E}">
        <p15:presenceInfo xmlns:p15="http://schemas.microsoft.com/office/powerpoint/2012/main" userId="983e1fb02971c1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A1CF"/>
    <a:srgbClr val="F3E5F2"/>
    <a:srgbClr val="EBD1E9"/>
    <a:srgbClr val="FCC0E7"/>
    <a:srgbClr val="FCA8FE"/>
    <a:srgbClr val="FB8AFE"/>
    <a:srgbClr val="F49090"/>
    <a:srgbClr val="F95DFD"/>
    <a:srgbClr val="CB55AC"/>
    <a:srgbClr val="F96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635" autoAdjust="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>
        <p:guide orient="horz" pos="218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10T15:06:44.075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50B21B-DEF2-470A-B570-AD535A62150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FBB3E1D9-D4F4-4235-B4FB-A16ECFFCBAAE}">
      <dgm:prSet phldrT="[ข้อความ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th-TH" sz="3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พฤศจิกายน 65</a:t>
          </a:r>
        </a:p>
      </dgm:t>
    </dgm:pt>
    <dgm:pt modelId="{D317A390-247C-47C8-9404-7CFCE8AE0AD8}" type="parTrans" cxnId="{26687438-5BA0-4B20-81A4-5AB868AE305E}">
      <dgm:prSet/>
      <dgm:spPr/>
      <dgm:t>
        <a:bodyPr/>
        <a:lstStyle/>
        <a:p>
          <a:endParaRPr lang="th-TH"/>
        </a:p>
      </dgm:t>
    </dgm:pt>
    <dgm:pt modelId="{37B556D0-0A01-4252-A418-6BEA9E8EE393}" type="sibTrans" cxnId="{26687438-5BA0-4B20-81A4-5AB868AE305E}">
      <dgm:prSet/>
      <dgm:spPr/>
      <dgm:t>
        <a:bodyPr/>
        <a:lstStyle/>
        <a:p>
          <a:endParaRPr lang="th-TH"/>
        </a:p>
      </dgm:t>
    </dgm:pt>
    <dgm:pt modelId="{B1BD3089-8C27-4EEA-BFFB-4D03AE56C9BB}">
      <dgm:prSet phldrT="[ข้อความ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th-TH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ธันวาคม 65</a:t>
          </a:r>
        </a:p>
      </dgm:t>
    </dgm:pt>
    <dgm:pt modelId="{EC91A9D2-50AA-4594-9F16-EDD1D0C0D77D}" type="parTrans" cxnId="{CE5D1E35-F8A6-443E-9F61-A0DDC3B6313B}">
      <dgm:prSet/>
      <dgm:spPr/>
      <dgm:t>
        <a:bodyPr/>
        <a:lstStyle/>
        <a:p>
          <a:endParaRPr lang="th-TH"/>
        </a:p>
      </dgm:t>
    </dgm:pt>
    <dgm:pt modelId="{41AA7C06-F120-4FF0-9471-53CC7CA4C198}" type="sibTrans" cxnId="{CE5D1E35-F8A6-443E-9F61-A0DDC3B6313B}">
      <dgm:prSet/>
      <dgm:spPr/>
      <dgm:t>
        <a:bodyPr/>
        <a:lstStyle/>
        <a:p>
          <a:endParaRPr lang="th-TH"/>
        </a:p>
      </dgm:t>
    </dgm:pt>
    <dgm:pt modelId="{04819BB3-3247-4B62-BA7F-A029F61999EB}">
      <dgm:prSet phldrT="[ข้อความ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th-TH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อบรม</a:t>
          </a:r>
          <a:r>
            <a:rPr lang="th-TH" b="1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แกนนำส่งเสริมสุขภาพครอบครัว ชุมชน (</a:t>
          </a:r>
          <a:r>
            <a:rPr lang="en-US" b="1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Digital Caregiver)</a:t>
          </a:r>
          <a:r>
            <a:rPr lang="th-TH" b="1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th-TH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635785-0970-4E64-9D47-490F4809CCEE}" type="parTrans" cxnId="{D17D26D0-4452-448B-B1E5-3748A8531814}">
      <dgm:prSet/>
      <dgm:spPr/>
      <dgm:t>
        <a:bodyPr/>
        <a:lstStyle/>
        <a:p>
          <a:endParaRPr lang="th-TH"/>
        </a:p>
      </dgm:t>
    </dgm:pt>
    <dgm:pt modelId="{AE17024F-93EF-4A3F-98E5-01D60872421C}" type="sibTrans" cxnId="{D17D26D0-4452-448B-B1E5-3748A8531814}">
      <dgm:prSet/>
      <dgm:spPr/>
      <dgm:t>
        <a:bodyPr/>
        <a:lstStyle/>
        <a:p>
          <a:endParaRPr lang="th-TH"/>
        </a:p>
      </dgm:t>
    </dgm:pt>
    <dgm:pt modelId="{C2BC4275-C471-4AC1-A1EA-52420F83A764}">
      <dgm:prSet phldrT="[ข้อความ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th-TH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มกราคม </a:t>
          </a:r>
        </a:p>
        <a:p>
          <a:pPr algn="ctr"/>
          <a:r>
            <a:rPr lang="th-TH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– มิถุนายน 66</a:t>
          </a:r>
        </a:p>
      </dgm:t>
    </dgm:pt>
    <dgm:pt modelId="{B206350C-0EE0-4468-8555-1CEAD20A8C5F}" type="parTrans" cxnId="{B0E7F4F2-C88F-4DDA-B727-039D6C683B8E}">
      <dgm:prSet/>
      <dgm:spPr/>
      <dgm:t>
        <a:bodyPr/>
        <a:lstStyle/>
        <a:p>
          <a:endParaRPr lang="th-TH"/>
        </a:p>
      </dgm:t>
    </dgm:pt>
    <dgm:pt modelId="{F48979F8-2F24-4D3D-9AE0-75BBD93D8216}" type="sibTrans" cxnId="{B0E7F4F2-C88F-4DDA-B727-039D6C683B8E}">
      <dgm:prSet/>
      <dgm:spPr/>
      <dgm:t>
        <a:bodyPr/>
        <a:lstStyle/>
        <a:p>
          <a:endParaRPr lang="th-TH"/>
        </a:p>
      </dgm:t>
    </dgm:pt>
    <dgm:pt modelId="{D57EAE8F-EF1A-4CC9-95EC-882ECBA7A121}">
      <dgm:prSet phldrT="[ข้อความ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th-TH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ลงพื้นที่เยี่ยมเสริมพลัง</a:t>
          </a:r>
        </a:p>
      </dgm:t>
    </dgm:pt>
    <dgm:pt modelId="{BCF90C68-97B9-4F74-95A5-C25C3247F878}" type="parTrans" cxnId="{069A7DF7-548D-4659-BF11-548F85228AB6}">
      <dgm:prSet/>
      <dgm:spPr/>
      <dgm:t>
        <a:bodyPr/>
        <a:lstStyle/>
        <a:p>
          <a:endParaRPr lang="th-TH"/>
        </a:p>
      </dgm:t>
    </dgm:pt>
    <dgm:pt modelId="{1CF872CB-4F46-40F1-A4C4-ADDF50A76802}" type="sibTrans" cxnId="{069A7DF7-548D-4659-BF11-548F85228AB6}">
      <dgm:prSet/>
      <dgm:spPr/>
      <dgm:t>
        <a:bodyPr/>
        <a:lstStyle/>
        <a:p>
          <a:endParaRPr lang="th-TH"/>
        </a:p>
      </dgm:t>
    </dgm:pt>
    <dgm:pt modelId="{E7CC233D-E45E-4B56-A03A-583B4748FABF}">
      <dgm:prSet phldrT="[ข้อความ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th-TH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ประชุมแลกเปลี่ยนเรียนรู้</a:t>
          </a:r>
        </a:p>
      </dgm:t>
    </dgm:pt>
    <dgm:pt modelId="{B654E7C7-38CC-4B7D-ADFE-0F0BD03E9F01}" type="parTrans" cxnId="{0BF18C24-9691-4E53-B9E8-65B1C47EF857}">
      <dgm:prSet/>
      <dgm:spPr/>
      <dgm:t>
        <a:bodyPr/>
        <a:lstStyle/>
        <a:p>
          <a:endParaRPr lang="th-TH"/>
        </a:p>
      </dgm:t>
    </dgm:pt>
    <dgm:pt modelId="{8F8DC035-06AC-41C0-94C9-9566912F14C4}" type="sibTrans" cxnId="{0BF18C24-9691-4E53-B9E8-65B1C47EF857}">
      <dgm:prSet/>
      <dgm:spPr/>
      <dgm:t>
        <a:bodyPr/>
        <a:lstStyle/>
        <a:p>
          <a:endParaRPr lang="th-TH"/>
        </a:p>
      </dgm:t>
    </dgm:pt>
    <dgm:pt modelId="{3FE7C607-8ED3-4D18-87EF-1CF0D929EAB3}">
      <dgm:prSet phldrT="[ข้อความ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th-TH" sz="27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ชี้แจง</a:t>
          </a:r>
          <a:r>
            <a:rPr lang="th-TH" sz="2700" b="1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แนวทางการดำเนินงาน</a:t>
          </a:r>
          <a:endParaRPr lang="th-TH" sz="27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740B202-9D97-41DB-8258-4FC2FF396DF3}" type="sibTrans" cxnId="{5A752419-D35B-4029-8026-7F3CBFDC5D4F}">
      <dgm:prSet/>
      <dgm:spPr/>
      <dgm:t>
        <a:bodyPr/>
        <a:lstStyle/>
        <a:p>
          <a:endParaRPr lang="th-TH"/>
        </a:p>
      </dgm:t>
    </dgm:pt>
    <dgm:pt modelId="{770639B0-F2E2-42C3-8B07-5B0E92C68DB9}" type="parTrans" cxnId="{5A752419-D35B-4029-8026-7F3CBFDC5D4F}">
      <dgm:prSet/>
      <dgm:spPr/>
      <dgm:t>
        <a:bodyPr/>
        <a:lstStyle/>
        <a:p>
          <a:endParaRPr lang="th-TH"/>
        </a:p>
      </dgm:t>
    </dgm:pt>
    <dgm:pt modelId="{43B0EA76-6905-4156-8CA2-8FF858F07F52}" type="pres">
      <dgm:prSet presAssocID="{0550B21B-DEF2-470A-B570-AD535A621505}" presName="Name0" presStyleCnt="0">
        <dgm:presLayoutVars>
          <dgm:dir/>
          <dgm:resizeHandles val="exact"/>
        </dgm:presLayoutVars>
      </dgm:prSet>
      <dgm:spPr/>
    </dgm:pt>
    <dgm:pt modelId="{95371816-36C9-48D1-AB9E-F7DE93349F48}" type="pres">
      <dgm:prSet presAssocID="{FBB3E1D9-D4F4-4235-B4FB-A16ECFFCBAAE}" presName="node" presStyleLbl="node1" presStyleIdx="0" presStyleCnt="3">
        <dgm:presLayoutVars>
          <dgm:bulletEnabled val="1"/>
        </dgm:presLayoutVars>
      </dgm:prSet>
      <dgm:spPr/>
    </dgm:pt>
    <dgm:pt modelId="{10D8A8D1-2A58-483C-9395-11DF5446B293}" type="pres">
      <dgm:prSet presAssocID="{37B556D0-0A01-4252-A418-6BEA9E8EE393}" presName="sibTrans" presStyleCnt="0"/>
      <dgm:spPr/>
    </dgm:pt>
    <dgm:pt modelId="{15924CF4-8EE4-482A-A5C2-DE67084A2A91}" type="pres">
      <dgm:prSet presAssocID="{B1BD3089-8C27-4EEA-BFFB-4D03AE56C9BB}" presName="node" presStyleLbl="node1" presStyleIdx="1" presStyleCnt="3">
        <dgm:presLayoutVars>
          <dgm:bulletEnabled val="1"/>
        </dgm:presLayoutVars>
      </dgm:prSet>
      <dgm:spPr/>
    </dgm:pt>
    <dgm:pt modelId="{93DEDBC1-83E7-49D7-ACA5-C0A0ED0AFD31}" type="pres">
      <dgm:prSet presAssocID="{41AA7C06-F120-4FF0-9471-53CC7CA4C198}" presName="sibTrans" presStyleCnt="0"/>
      <dgm:spPr/>
    </dgm:pt>
    <dgm:pt modelId="{20D87D7C-2CD8-4C83-B215-F763B24FF734}" type="pres">
      <dgm:prSet presAssocID="{C2BC4275-C471-4AC1-A1EA-52420F83A764}" presName="node" presStyleLbl="node1" presStyleIdx="2" presStyleCnt="3">
        <dgm:presLayoutVars>
          <dgm:bulletEnabled val="1"/>
        </dgm:presLayoutVars>
      </dgm:prSet>
      <dgm:spPr/>
    </dgm:pt>
  </dgm:ptLst>
  <dgm:cxnLst>
    <dgm:cxn modelId="{5A752419-D35B-4029-8026-7F3CBFDC5D4F}" srcId="{FBB3E1D9-D4F4-4235-B4FB-A16ECFFCBAAE}" destId="{3FE7C607-8ED3-4D18-87EF-1CF0D929EAB3}" srcOrd="0" destOrd="0" parTransId="{770639B0-F2E2-42C3-8B07-5B0E92C68DB9}" sibTransId="{B740B202-9D97-41DB-8258-4FC2FF396DF3}"/>
    <dgm:cxn modelId="{0BF18C24-9691-4E53-B9E8-65B1C47EF857}" srcId="{C2BC4275-C471-4AC1-A1EA-52420F83A764}" destId="{E7CC233D-E45E-4B56-A03A-583B4748FABF}" srcOrd="1" destOrd="0" parTransId="{B654E7C7-38CC-4B7D-ADFE-0F0BD03E9F01}" sibTransId="{8F8DC035-06AC-41C0-94C9-9566912F14C4}"/>
    <dgm:cxn modelId="{2F6BA52B-DFE6-4DBC-8791-E0A6B3E8D90E}" type="presOf" srcId="{C2BC4275-C471-4AC1-A1EA-52420F83A764}" destId="{20D87D7C-2CD8-4C83-B215-F763B24FF734}" srcOrd="0" destOrd="0" presId="urn:microsoft.com/office/officeart/2005/8/layout/hList6"/>
    <dgm:cxn modelId="{CE5D1E35-F8A6-443E-9F61-A0DDC3B6313B}" srcId="{0550B21B-DEF2-470A-B570-AD535A621505}" destId="{B1BD3089-8C27-4EEA-BFFB-4D03AE56C9BB}" srcOrd="1" destOrd="0" parTransId="{EC91A9D2-50AA-4594-9F16-EDD1D0C0D77D}" sibTransId="{41AA7C06-F120-4FF0-9471-53CC7CA4C198}"/>
    <dgm:cxn modelId="{26687438-5BA0-4B20-81A4-5AB868AE305E}" srcId="{0550B21B-DEF2-470A-B570-AD535A621505}" destId="{FBB3E1D9-D4F4-4235-B4FB-A16ECFFCBAAE}" srcOrd="0" destOrd="0" parTransId="{D317A390-247C-47C8-9404-7CFCE8AE0AD8}" sibTransId="{37B556D0-0A01-4252-A418-6BEA9E8EE393}"/>
    <dgm:cxn modelId="{7E96E03E-6B11-4C7D-98EF-1753CD2149CD}" type="presOf" srcId="{D57EAE8F-EF1A-4CC9-95EC-882ECBA7A121}" destId="{20D87D7C-2CD8-4C83-B215-F763B24FF734}" srcOrd="0" destOrd="1" presId="urn:microsoft.com/office/officeart/2005/8/layout/hList6"/>
    <dgm:cxn modelId="{85C82382-D227-4E98-AD26-486840989D90}" type="presOf" srcId="{E7CC233D-E45E-4B56-A03A-583B4748FABF}" destId="{20D87D7C-2CD8-4C83-B215-F763B24FF734}" srcOrd="0" destOrd="2" presId="urn:microsoft.com/office/officeart/2005/8/layout/hList6"/>
    <dgm:cxn modelId="{1AF5348A-A24D-43E9-9EFD-E8A3387D40C4}" type="presOf" srcId="{3FE7C607-8ED3-4D18-87EF-1CF0D929EAB3}" destId="{95371816-36C9-48D1-AB9E-F7DE93349F48}" srcOrd="0" destOrd="1" presId="urn:microsoft.com/office/officeart/2005/8/layout/hList6"/>
    <dgm:cxn modelId="{FD2766A1-F8D8-442A-8375-53B3E65CE06A}" type="presOf" srcId="{04819BB3-3247-4B62-BA7F-A029F61999EB}" destId="{15924CF4-8EE4-482A-A5C2-DE67084A2A91}" srcOrd="0" destOrd="1" presId="urn:microsoft.com/office/officeart/2005/8/layout/hList6"/>
    <dgm:cxn modelId="{859FDCAE-AC74-447B-BB51-6A6DE2E923A6}" type="presOf" srcId="{0550B21B-DEF2-470A-B570-AD535A621505}" destId="{43B0EA76-6905-4156-8CA2-8FF858F07F52}" srcOrd="0" destOrd="0" presId="urn:microsoft.com/office/officeart/2005/8/layout/hList6"/>
    <dgm:cxn modelId="{D17D26D0-4452-448B-B1E5-3748A8531814}" srcId="{B1BD3089-8C27-4EEA-BFFB-4D03AE56C9BB}" destId="{04819BB3-3247-4B62-BA7F-A029F61999EB}" srcOrd="0" destOrd="0" parTransId="{B2635785-0970-4E64-9D47-490F4809CCEE}" sibTransId="{AE17024F-93EF-4A3F-98E5-01D60872421C}"/>
    <dgm:cxn modelId="{9DD63DE2-AD04-4342-84C8-9FDC8DF71F42}" type="presOf" srcId="{B1BD3089-8C27-4EEA-BFFB-4D03AE56C9BB}" destId="{15924CF4-8EE4-482A-A5C2-DE67084A2A91}" srcOrd="0" destOrd="0" presId="urn:microsoft.com/office/officeart/2005/8/layout/hList6"/>
    <dgm:cxn modelId="{837CBFE4-B395-48F0-BB96-B510F7C89E38}" type="presOf" srcId="{FBB3E1D9-D4F4-4235-B4FB-A16ECFFCBAAE}" destId="{95371816-36C9-48D1-AB9E-F7DE93349F48}" srcOrd="0" destOrd="0" presId="urn:microsoft.com/office/officeart/2005/8/layout/hList6"/>
    <dgm:cxn modelId="{B0E7F4F2-C88F-4DDA-B727-039D6C683B8E}" srcId="{0550B21B-DEF2-470A-B570-AD535A621505}" destId="{C2BC4275-C471-4AC1-A1EA-52420F83A764}" srcOrd="2" destOrd="0" parTransId="{B206350C-0EE0-4468-8555-1CEAD20A8C5F}" sibTransId="{F48979F8-2F24-4D3D-9AE0-75BBD93D8216}"/>
    <dgm:cxn modelId="{069A7DF7-548D-4659-BF11-548F85228AB6}" srcId="{C2BC4275-C471-4AC1-A1EA-52420F83A764}" destId="{D57EAE8F-EF1A-4CC9-95EC-882ECBA7A121}" srcOrd="0" destOrd="0" parTransId="{BCF90C68-97B9-4F74-95A5-C25C3247F878}" sibTransId="{1CF872CB-4F46-40F1-A4C4-ADDF50A76802}"/>
    <dgm:cxn modelId="{9BD52105-12F2-4DAB-81D2-AF7CA17136A9}" type="presParOf" srcId="{43B0EA76-6905-4156-8CA2-8FF858F07F52}" destId="{95371816-36C9-48D1-AB9E-F7DE93349F48}" srcOrd="0" destOrd="0" presId="urn:microsoft.com/office/officeart/2005/8/layout/hList6"/>
    <dgm:cxn modelId="{AA72BB43-23EA-4238-B0F9-D2FCFD1BF917}" type="presParOf" srcId="{43B0EA76-6905-4156-8CA2-8FF858F07F52}" destId="{10D8A8D1-2A58-483C-9395-11DF5446B293}" srcOrd="1" destOrd="0" presId="urn:microsoft.com/office/officeart/2005/8/layout/hList6"/>
    <dgm:cxn modelId="{EBB663CB-B270-4D69-9F68-BDF545CF6FFA}" type="presParOf" srcId="{43B0EA76-6905-4156-8CA2-8FF858F07F52}" destId="{15924CF4-8EE4-482A-A5C2-DE67084A2A91}" srcOrd="2" destOrd="0" presId="urn:microsoft.com/office/officeart/2005/8/layout/hList6"/>
    <dgm:cxn modelId="{382C46A0-341C-4FCF-96F1-17F7F99542BF}" type="presParOf" srcId="{43B0EA76-6905-4156-8CA2-8FF858F07F52}" destId="{93DEDBC1-83E7-49D7-ACA5-C0A0ED0AFD31}" srcOrd="3" destOrd="0" presId="urn:microsoft.com/office/officeart/2005/8/layout/hList6"/>
    <dgm:cxn modelId="{50EAE342-4AE1-4BD6-AF01-55ACDD6E3860}" type="presParOf" srcId="{43B0EA76-6905-4156-8CA2-8FF858F07F52}" destId="{20D87D7C-2CD8-4C83-B215-F763B24FF73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71816-36C9-48D1-AB9E-F7DE93349F48}">
      <dsp:nvSpPr>
        <dsp:cNvPr id="0" name=""/>
        <dsp:cNvSpPr/>
      </dsp:nvSpPr>
      <dsp:spPr>
        <a:xfrm rot="16200000">
          <a:off x="-505650" y="506933"/>
          <a:ext cx="4351338" cy="3337470"/>
        </a:xfrm>
        <a:prstGeom prst="flowChartManualOperation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พฤศจิกายน 65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7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ชี้แจง</a:t>
          </a:r>
          <a:r>
            <a:rPr lang="th-TH" sz="2700" b="1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แนวทางการดำเนินงาน</a:t>
          </a:r>
          <a:endParaRPr lang="th-TH" sz="27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1284" y="870267"/>
        <a:ext cx="3337470" cy="2610802"/>
      </dsp:txXfrm>
    </dsp:sp>
    <dsp:sp modelId="{15924CF4-8EE4-482A-A5C2-DE67084A2A91}">
      <dsp:nvSpPr>
        <dsp:cNvPr id="0" name=""/>
        <dsp:cNvSpPr/>
      </dsp:nvSpPr>
      <dsp:spPr>
        <a:xfrm rot="16200000">
          <a:off x="3082131" y="506933"/>
          <a:ext cx="4351338" cy="3337470"/>
        </a:xfrm>
        <a:prstGeom prst="flowChartManualOperation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1041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5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ธันวาคม 65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7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อบรม</a:t>
          </a:r>
          <a:r>
            <a:rPr lang="th-TH" sz="2700" b="1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แกนนำส่งเสริมสุขภาพครอบครัว ชุมชน (</a:t>
          </a:r>
          <a:r>
            <a:rPr lang="en-US" sz="2700" b="1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Digital Caregiver)</a:t>
          </a:r>
          <a:r>
            <a:rPr lang="th-TH" sz="2700" b="1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th-TH" sz="27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3589065" y="870267"/>
        <a:ext cx="3337470" cy="2610802"/>
      </dsp:txXfrm>
    </dsp:sp>
    <dsp:sp modelId="{20D87D7C-2CD8-4C83-B215-F763B24FF734}">
      <dsp:nvSpPr>
        <dsp:cNvPr id="0" name=""/>
        <dsp:cNvSpPr/>
      </dsp:nvSpPr>
      <dsp:spPr>
        <a:xfrm rot="16200000">
          <a:off x="6669912" y="506933"/>
          <a:ext cx="4351338" cy="3337470"/>
        </a:xfrm>
        <a:prstGeom prst="flowChartManualOperation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มกราคม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– มิถุนายน 66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ลงพื้นที่เยี่ยมเสริมพลัง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ประชุมแลกเปลี่ยนเรียนรู้</a:t>
          </a:r>
        </a:p>
      </dsp:txBody>
      <dsp:txXfrm rot="5400000">
        <a:off x="7176846" y="870267"/>
        <a:ext cx="3337470" cy="2610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F4592-FF25-4A48-98DA-B072F3F44C52}" type="datetimeFigureOut">
              <a:rPr lang="th-TH" smtClean="0"/>
              <a:t>21/11/65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4B802-41BA-47E5-9D51-D29B65D370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420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4B802-41BA-47E5-9D51-D29B65D370BA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68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828ED-8EFB-4036-8EA3-FB5A1F893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701056-A582-4891-88BA-D79C3420D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9F10A-87AF-4045-801D-C39237EAA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7E6A-F276-48C8-A4C1-615B0E9E7C56}" type="datetimeFigureOut">
              <a:rPr lang="th-TH" smtClean="0"/>
              <a:t>21/11/65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244CE-69AB-4521-8DFC-BF2663A95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6D6C9-DD5B-4C67-99D5-635E8EE1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3CC8-CA4F-477C-8068-F3D801BF74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609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EDD6E-FF4E-4D95-885D-A4415C01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FAE843-9352-46EC-B8E8-12323CB9F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08828-01F8-4B7A-B271-8BFB2C7D7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7E6A-F276-48C8-A4C1-615B0E9E7C56}" type="datetimeFigureOut">
              <a:rPr lang="th-TH" smtClean="0"/>
              <a:t>21/11/65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279A2-B63B-4D56-A78C-EBC87A8A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1569C-83A0-4626-8CEB-3C210B62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3CC8-CA4F-477C-8068-F3D801BF74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560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4F78D5-DC41-4D7C-99CE-B957E9EFFC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73158C-2ACF-4ED2-834A-C07C7AEDD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83720-28CB-4470-8EEE-E45941F93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7E6A-F276-48C8-A4C1-615B0E9E7C56}" type="datetimeFigureOut">
              <a:rPr lang="th-TH" smtClean="0"/>
              <a:t>21/11/65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BA724-6E7C-4960-9816-F321E95B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21EC1-18CF-452B-AD50-E6F595ACD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3CC8-CA4F-477C-8068-F3D801BF74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80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96B7-5D0F-40DA-9AF3-714311172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01A5-9D3F-4499-BC70-1CA5C8861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92E3B-E431-48F5-A9DB-21C48063A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7E6A-F276-48C8-A4C1-615B0E9E7C56}" type="datetimeFigureOut">
              <a:rPr lang="th-TH" smtClean="0"/>
              <a:t>21/11/65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50333-995E-4FC6-AB93-5506E698A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B4772-8C2A-4E30-99E5-2E787016F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3CC8-CA4F-477C-8068-F3D801BF74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155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5EFDB-416F-4A95-8653-902D6D378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0886D-1D78-43AE-B5E2-3CA8A0B11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962A7-B831-4ABF-AD89-B7365E35F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7E6A-F276-48C8-A4C1-615B0E9E7C56}" type="datetimeFigureOut">
              <a:rPr lang="th-TH" smtClean="0"/>
              <a:t>21/11/65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03DA9-E44E-40C1-9E43-E0E5A8D8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3636B-C6B2-4482-A203-4FDA2EDE9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3CC8-CA4F-477C-8068-F3D801BF74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15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A0775-8759-41DA-B75E-4A95C71A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8A616-2BE1-4351-B0CA-7357C8A12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B125A-EB7F-4840-8583-9FCFAF7C7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CC4ED-18B5-4ADC-B09C-4BD715BB2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7E6A-F276-48C8-A4C1-615B0E9E7C56}" type="datetimeFigureOut">
              <a:rPr lang="th-TH" smtClean="0"/>
              <a:t>21/11/65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99991-1C47-4C5B-93B0-310FDD1BC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1B831-8610-4A81-891E-DFD5B0C5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3CC8-CA4F-477C-8068-F3D801BF74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693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4284D-D906-4228-BFD3-94260C5E9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88CE6-D93C-48BC-B34E-1F125AF86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4A84B-A129-4D00-A4CF-AB207C28A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C4065-B118-4F10-A8F7-736FD9F48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C62AC8-9FC2-449A-83E9-DEB8D5366C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7DADFF-C0EA-48D6-BFCF-671379202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7E6A-F276-48C8-A4C1-615B0E9E7C56}" type="datetimeFigureOut">
              <a:rPr lang="th-TH" smtClean="0"/>
              <a:t>21/11/65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FC0C84-2C95-4B40-9637-7223B3DB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7BBD1-2044-4C3C-B5CA-36F0DEEC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3CC8-CA4F-477C-8068-F3D801BF74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9109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EEAA-32B2-4BF1-BA13-820BAEC4B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A56AA-83EF-42CE-AFAA-14C2B4A6C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7E6A-F276-48C8-A4C1-615B0E9E7C56}" type="datetimeFigureOut">
              <a:rPr lang="th-TH" smtClean="0"/>
              <a:t>21/11/65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44DE7F-A49E-4668-9E22-6155D1A6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9C42D-4FFE-434B-B46C-11043F62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3CC8-CA4F-477C-8068-F3D801BF74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891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E11898-DABE-49F3-ADB6-034304AB2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7E6A-F276-48C8-A4C1-615B0E9E7C56}" type="datetimeFigureOut">
              <a:rPr lang="th-TH" smtClean="0"/>
              <a:t>21/11/65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8707B0-B500-4B5E-8891-6D0CBB8CF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D857E-12E8-4C01-810F-F35BE504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3CC8-CA4F-477C-8068-F3D801BF74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541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9DAD3-D8AB-4B42-8FA6-C27260F19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74A75-9981-4FC4-B52C-F1FF03775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62921-9E00-4BA0-9CD7-43649F8BD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69728-8590-4E7F-B2D8-7EDF6D8A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7E6A-F276-48C8-A4C1-615B0E9E7C56}" type="datetimeFigureOut">
              <a:rPr lang="th-TH" smtClean="0"/>
              <a:t>21/11/65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9F7F3-66FA-4FBF-B53D-4288C17E9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1B954-00AF-4C2D-8360-0E24FC72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3CC8-CA4F-477C-8068-F3D801BF74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304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70D96-2348-4A64-83EC-60296029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D9E63-6746-4C9D-8BAB-6C5971EFF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E8460-9276-4244-B06B-E0DC371A0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68973-00FC-49EB-A6D6-835768DB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7E6A-F276-48C8-A4C1-615B0E9E7C56}" type="datetimeFigureOut">
              <a:rPr lang="th-TH" smtClean="0"/>
              <a:t>21/11/65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D48DE-0299-447D-9E2B-466C4FB0E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AA7E5-999E-4B2C-B283-824690AC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3CC8-CA4F-477C-8068-F3D801BF74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752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981FAB-2398-4301-8198-C5A95F666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FD4A2-F879-4B73-A4F4-BBF804EDF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A2230-8A1D-415E-969B-BC50EDE0B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B7E6A-F276-48C8-A4C1-615B0E9E7C56}" type="datetimeFigureOut">
              <a:rPr lang="th-TH" smtClean="0"/>
              <a:t>21/11/65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9FE79-35A9-429C-8EF0-27B182F24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A44A2-3318-4E85-9662-A53CC05C5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03CC8-CA4F-477C-8068-F3D801BF74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183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รูปภาพ 233">
            <a:extLst>
              <a:ext uri="{FF2B5EF4-FFF2-40B4-BE49-F238E27FC236}">
                <a16:creationId xmlns:a16="http://schemas.microsoft.com/office/drawing/2014/main" id="{BEB06944-A7BB-4A7C-BB03-25254368FC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32"/>
          <a:stretch/>
        </p:blipFill>
        <p:spPr>
          <a:xfrm>
            <a:off x="124258" y="-75641"/>
            <a:ext cx="1031622" cy="1901684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4F1FE749-7140-4699-8F8F-3F6EC495921D}"/>
              </a:ext>
            </a:extLst>
          </p:cNvPr>
          <p:cNvSpPr txBox="1"/>
          <p:nvPr/>
        </p:nvSpPr>
        <p:spPr>
          <a:xfrm>
            <a:off x="1352145" y="763344"/>
            <a:ext cx="10715596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แนวทางการขับเคลื่อนการดำเนินงาน</a:t>
            </a:r>
          </a:p>
          <a:p>
            <a:pPr algn="ctr"/>
            <a:r>
              <a:rPr lang="th-TH" sz="3600" b="1" spc="-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การยกระดับครอบครัวชุมชนรอบรู้สุขภาพ </a:t>
            </a:r>
            <a:endParaRPr lang="en-US" sz="3600" b="1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3600" b="1" spc="-3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ภายใต้วิถีชีวิตปกติใหม่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7B663F8F-04CE-48C1-82DA-235A1389779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27" y="2645236"/>
            <a:ext cx="7757650" cy="3785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3507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7D92F98-5A54-428C-8F28-A2591F2B325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วัตถุประสงค์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98900FE-F6C2-4466-9C29-E7E508848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thaiDist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1.เพื่อยกระดับการสร้างความรอบรู้การส่งเสริมสุขภาพ ป้องกันโรค ลดโรค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NCDs </a:t>
            </a:r>
            <a:r>
              <a:rPr lang="th-TH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สร้างความมั่นใจ สร้างความอบอุ่นของครอบครัว ชุมชนภายใต้วิถีชีวิตปกติใหม่เขตสุขภาพที่ 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endParaRPr lang="th-TH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thaiDist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2.เพื่อให้ครอบครัว ชุมชนได้รับรู้ ตระหนักและเข้าใจถึงสภาวะสุขภาพของตนเอง และสามารถตัดสินใจตามแนวทางการยกระดับครอบครัว ชุมชนรอบรู้สุขภาพภายใต้วิถีชีวิตปกติใหม่ ปรับเปลี่ยนพฤติกรรมทางสุขภาพของตนเอง ครอบครัว ชุมชนและสิ่งแวดล้อมให้เอื้อต่อการมีสุขภาพและคุณภาพชีวิตที่ดี</a:t>
            </a:r>
            <a:endParaRPr lang="en-US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thaiDist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3.เพื่อส่งเสริมสนับสนุนการเข้าถึงข้อมูลด้านสุขภาพ การประเมินคัดกรองตนเอง การปรับเปลี่ยนพฤติกรรมสุขภาพ ที่สะดวก รวดเร็ว เข้าถึงได้ง่ายแก่ครอบครัว  ชุมชน ผ่านแพลตฟอร์ม 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Health Literacy 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157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BACBE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0267072-902A-4CAF-AC1F-DFC96969F46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h-TH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วิธีการดำเนินงาน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80AE41F-C22E-462C-A5FB-6BA14769A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thaiDist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1.ชี้แจงแนวทางการดำเนินงานแก่ผู้เกี่ยวข้องภาคีเครือข่ายทั้งภาครัฐและภาคเอกชน</a:t>
            </a:r>
            <a:endParaRPr lang="en-US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thaiDist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th-TH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ประสานจังหวัดคัดเลือกแกนนำและพื้นที่เป้าหมายโดยบูรณาการร่วมกับงานสถานประกอบการส่งเสริมสุขภาพผ่านกระบวนการ 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CSR 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</a:t>
            </a:r>
            <a:r>
              <a:rPr lang="th-TH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สถานประกอบการ</a:t>
            </a:r>
            <a:endParaRPr lang="th-TH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thaiDist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th-TH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3.พัฒนาศักยภาพบุคลากรและแกนนำส่งเสริมสุขภาพครอบครัว ชุมชนในระดับเขตสุขภาพ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  <a:endParaRPr lang="th-TH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thaiDist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th-TH" sz="2400" b="1" spc="-6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4.สนับสนุนการดำเนินงาน</a:t>
            </a:r>
            <a:r>
              <a:rPr lang="th-TH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บบูรณาการในระดับเขตสุขภาพโดยเป็นพี่เลี้ยงให้แก่สำนักงานสาธารณสุขจังหวัดและในส่วนของสถานประกอบการ</a:t>
            </a:r>
            <a:endParaRPr lang="en-US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thaiDist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th-TH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5.คัดเลือกพื้นที่และครอบครัวต้นแบบจัดเวทีร่วมแลกเปลี่ยนเรียนรู้</a:t>
            </a:r>
            <a:endParaRPr lang="th-TH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thaiDist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th-TH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6.เยี่ยมเสริมพลัง ติดตามผลการดำเนินงาน</a:t>
            </a:r>
            <a:endParaRPr lang="en-US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B6B5BC9-D70A-4199-BD6A-10DBD45E4C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839" y="4621162"/>
            <a:ext cx="2959509" cy="2074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4178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FBC2ECD-8C5D-443D-A754-775B8AF7DC3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 algn="ctr"/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5A751BA-F2E7-40EA-B415-2FEEB52DE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1684" cy="4351338"/>
          </a:xfrm>
        </p:spPr>
        <p:txBody>
          <a:bodyPr/>
          <a:lstStyle/>
          <a:p>
            <a:pPr marL="0" indent="0">
              <a:buNone/>
            </a:pPr>
            <a:r>
              <a:rPr lang="th-TH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1.จำนวนชุมชน</a:t>
            </a:r>
            <a:r>
              <a:rPr lang="th-TH" sz="2400" b="1" spc="-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รอบรู้สุขภาพ</a:t>
            </a:r>
            <a:r>
              <a:rPr lang="th-TH" sz="2400" b="1" spc="-3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ภายใต้วิถีชีวิตปกติใหม่  จังหวัดละ 1 แห่ง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2.จำนวนสถานประกอบการสู่วิถียั่งยืน (10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Packages Premium)</a:t>
            </a:r>
            <a:endParaRPr lang="th-TH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(สถานประกอบส่งเสริมสุขภาพเดิม) เป้าหมาย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sz="1800" b="1" i="0" u="none" strike="noStrike" dirty="0">
              <a:solidFill>
                <a:srgbClr val="00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18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th-TH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จำนวนแกนนำส่งเสริมสุขภาพครอบครัว ชุมชน (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Caregiver)</a:t>
            </a:r>
            <a:r>
              <a:rPr lang="th-TH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100 คน</a:t>
            </a:r>
            <a:r>
              <a:rPr lang="en-US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2EB9B0CB-B361-40FE-A174-171899353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043888"/>
              </p:ext>
            </p:extLst>
          </p:nvPr>
        </p:nvGraphicFramePr>
        <p:xfrm>
          <a:off x="462116" y="3224872"/>
          <a:ext cx="11503743" cy="85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803">
                  <a:extLst>
                    <a:ext uri="{9D8B030D-6E8A-4147-A177-3AD203B41FA5}">
                      <a16:colId xmlns:a16="http://schemas.microsoft.com/office/drawing/2014/main" val="2420073624"/>
                    </a:ext>
                  </a:extLst>
                </a:gridCol>
                <a:gridCol w="1003758">
                  <a:extLst>
                    <a:ext uri="{9D8B030D-6E8A-4147-A177-3AD203B41FA5}">
                      <a16:colId xmlns:a16="http://schemas.microsoft.com/office/drawing/2014/main" val="2946801405"/>
                    </a:ext>
                  </a:extLst>
                </a:gridCol>
                <a:gridCol w="1130103">
                  <a:extLst>
                    <a:ext uri="{9D8B030D-6E8A-4147-A177-3AD203B41FA5}">
                      <a16:colId xmlns:a16="http://schemas.microsoft.com/office/drawing/2014/main" val="2350468597"/>
                    </a:ext>
                  </a:extLst>
                </a:gridCol>
                <a:gridCol w="2232530">
                  <a:extLst>
                    <a:ext uri="{9D8B030D-6E8A-4147-A177-3AD203B41FA5}">
                      <a16:colId xmlns:a16="http://schemas.microsoft.com/office/drawing/2014/main" val="3771424319"/>
                    </a:ext>
                  </a:extLst>
                </a:gridCol>
                <a:gridCol w="1160206">
                  <a:extLst>
                    <a:ext uri="{9D8B030D-6E8A-4147-A177-3AD203B41FA5}">
                      <a16:colId xmlns:a16="http://schemas.microsoft.com/office/drawing/2014/main" val="2731117359"/>
                    </a:ext>
                  </a:extLst>
                </a:gridCol>
                <a:gridCol w="884903">
                  <a:extLst>
                    <a:ext uri="{9D8B030D-6E8A-4147-A177-3AD203B41FA5}">
                      <a16:colId xmlns:a16="http://schemas.microsoft.com/office/drawing/2014/main" val="2887868377"/>
                    </a:ext>
                  </a:extLst>
                </a:gridCol>
                <a:gridCol w="1052053">
                  <a:extLst>
                    <a:ext uri="{9D8B030D-6E8A-4147-A177-3AD203B41FA5}">
                      <a16:colId xmlns:a16="http://schemas.microsoft.com/office/drawing/2014/main" val="2191639732"/>
                    </a:ext>
                  </a:extLst>
                </a:gridCol>
                <a:gridCol w="1111044">
                  <a:extLst>
                    <a:ext uri="{9D8B030D-6E8A-4147-A177-3AD203B41FA5}">
                      <a16:colId xmlns:a16="http://schemas.microsoft.com/office/drawing/2014/main" val="1282470323"/>
                    </a:ext>
                  </a:extLst>
                </a:gridCol>
                <a:gridCol w="1445343">
                  <a:extLst>
                    <a:ext uri="{9D8B030D-6E8A-4147-A177-3AD203B41FA5}">
                      <a16:colId xmlns:a16="http://schemas.microsoft.com/office/drawing/2014/main" val="1598955273"/>
                    </a:ext>
                  </a:extLst>
                </a:gridCol>
              </a:tblGrid>
              <a:tr h="427540">
                <a:tc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เขตสุขภาพ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นนทบุรี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ปทุมธานี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พระนครศรีอยุธยา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อ่างทอง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ลพบุรี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สิงห์บุรี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สระบุรี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นครนายก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552771"/>
                  </a:ext>
                </a:extLst>
              </a:tr>
              <a:tr h="427540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EBD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EBD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EBD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EBD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EBD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EBD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EBD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EBD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EB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538997"/>
                  </a:ext>
                </a:extLst>
              </a:tr>
            </a:tbl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F224612F-A52D-49D8-883D-D2E3FF3FB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624" y="5070985"/>
            <a:ext cx="2228235" cy="167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252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4778DE-8AB6-4C0B-89A4-F08974184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14" y="365125"/>
            <a:ext cx="11582400" cy="1325563"/>
          </a:xfr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/>
            <a:b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Timeline </a:t>
            </a:r>
            <a:r>
              <a:rPr lang="th-T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การดำเนินงาน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สถานประกอบการส่งเสริมสุขภาพ</a:t>
            </a:r>
            <a:b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h-TH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ตัวแทนเนื้อหา 4">
            <a:extLst>
              <a:ext uri="{FF2B5EF4-FFF2-40B4-BE49-F238E27FC236}">
                <a16:creationId xmlns:a16="http://schemas.microsoft.com/office/drawing/2014/main" id="{1A0A4BBC-4369-4C0A-A7A8-44DB3CE821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2759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3779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FDF5F-4A7A-47D0-81F9-99F881E52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44" y="169416"/>
            <a:ext cx="10815735" cy="450332"/>
          </a:xfrm>
        </p:spPr>
        <p:txBody>
          <a:bodyPr>
            <a:normAutofit fontScale="90000"/>
          </a:bodyPr>
          <a:lstStyle/>
          <a:p>
            <a:pPr algn="ctr"/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แผนปฏิบัติการ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2E136172-86FD-4C57-8220-455750EC2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831387"/>
              </p:ext>
            </p:extLst>
          </p:nvPr>
        </p:nvGraphicFramePr>
        <p:xfrm>
          <a:off x="0" y="664340"/>
          <a:ext cx="12192000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7619">
                  <a:extLst>
                    <a:ext uri="{9D8B030D-6E8A-4147-A177-3AD203B41FA5}">
                      <a16:colId xmlns:a16="http://schemas.microsoft.com/office/drawing/2014/main" val="4285002393"/>
                    </a:ext>
                  </a:extLst>
                </a:gridCol>
                <a:gridCol w="4614859">
                  <a:extLst>
                    <a:ext uri="{9D8B030D-6E8A-4147-A177-3AD203B41FA5}">
                      <a16:colId xmlns:a16="http://schemas.microsoft.com/office/drawing/2014/main" val="3843146320"/>
                    </a:ext>
                  </a:extLst>
                </a:gridCol>
                <a:gridCol w="1489522">
                  <a:extLst>
                    <a:ext uri="{9D8B030D-6E8A-4147-A177-3AD203B41FA5}">
                      <a16:colId xmlns:a16="http://schemas.microsoft.com/office/drawing/2014/main" val="3990895822"/>
                    </a:ext>
                  </a:extLst>
                </a:gridCol>
              </a:tblGrid>
              <a:tr h="3658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กิจกรรม</a:t>
                      </a:r>
                      <a:endParaRPr lang="en-US" sz="20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</a:t>
                      </a:r>
                      <a:endParaRPr lang="en-US" sz="20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ระยะเวลา</a:t>
                      </a:r>
                      <a:endParaRPr lang="en-US" sz="20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819872"/>
                  </a:ext>
                </a:extLst>
              </a:tr>
              <a:tr h="12044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000" b="1" u="none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ประชุมชี้แจงแนวทางการดำเนินงานการยกระดับครอบครัว ชุมชนรอบรู้สุขภาพ ภายใต้วิถีชีวิตปกติใหม่ (ผ่านระบบออนไลน์)</a:t>
                      </a:r>
                      <a:endParaRPr lang="en-US" sz="2000" b="1" u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หน่วยงานวิชาการเขตสุขภาพที่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สสจ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.8</a:t>
                      </a: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จังหวัด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-หน่วยงานอื่นที่เกี่ยวข้องสำนักงานอุตสาหกรรมจังหวัด สำนักงานสวัสดิการและคุ้มครองแรงงานจังหวัด สำนักงานแรงงานจังหวัดสำนักงานประกันสังคม ท้องถิ่นจังหวัด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พ.ย.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058199"/>
                  </a:ext>
                </a:extLst>
              </a:tr>
              <a:tr h="6319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u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อบรมพัฒนาศักยภาพบุคลากรและแกนนำส่งเสริมสุขภาพครอบครัว ชุมชน โดยใช้ชุดความรู้สุขภาพ 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3E5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-ตัวแทนสสจ. จังหวัดละ 4 คน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-ตัวแทนท้องถิ่น จังหวัดละ 2 คน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-ตัวแทนสถานประกอบการ แห่งละ 2 คน</a:t>
                      </a:r>
                    </a:p>
                  </a:txBody>
                  <a:tcPr>
                    <a:solidFill>
                      <a:srgbClr val="F3E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</a:t>
                      </a:r>
                      <a:r>
                        <a:rPr lang="en-US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ธ.ค.65</a:t>
                      </a:r>
                    </a:p>
                  </a:txBody>
                  <a:tcPr>
                    <a:solidFill>
                      <a:srgbClr val="F3E5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875897"/>
                  </a:ext>
                </a:extLst>
              </a:tr>
              <a:tr h="8758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เยี่ยมเสริมพลัง ติดตามผลการดำเนินงานการยกระดับครอบครัว ชุมชนรอบรู้สุขภาพ ภายใต้วิถีชีวิตปกติใหม่</a:t>
                      </a:r>
                      <a:endParaRPr lang="en-US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3A1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พื้นที่นำร่อง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</a:t>
                      </a: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จังหวัด</a:t>
                      </a:r>
                      <a:endParaRPr lang="en-US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3A1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ม.ค.-พ.ค.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D3A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502210"/>
                  </a:ext>
                </a:extLst>
              </a:tr>
              <a:tr h="10236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</a:t>
                      </a: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แลกเปลี่ยนเรียนรู้ นวัตกรรม ครอบครัว ชุมชนรอบรู้สุขภาพภายใต้วิถีชีวิตปกติใหม่ในพื้นที่นำร่อง (ผ่านระบบออนไลน์)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-หน่วยงานวิชาการเขตสุขภาพที่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th-TH" sz="2000" b="1" kern="1200" dirty="0" err="1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สสจ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8 </a:t>
                      </a: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จังหวัด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-ชุมชนนำร่อง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</a:t>
                      </a: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แห่ง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มิ.ย.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73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85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DAC2E3E-2358-482F-94DC-0E3CC848D2C2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ติดต่อประสานงาน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F461976-9C8D-43C3-8034-CE5355850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4283"/>
            <a:ext cx="10515600" cy="4351338"/>
          </a:xfr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นางสาวสุพิชญา ไชยรัตน์ ศูนย์อนามัยที่ 4 สระบุรี</a:t>
            </a:r>
          </a:p>
          <a:p>
            <a:pPr marL="0" indent="0">
              <a:buNone/>
            </a:pPr>
            <a:r>
              <a:rPr lang="th-T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เบอร์โทร 064 774 6777</a:t>
            </a:r>
          </a:p>
          <a:p>
            <a:pPr marL="0" indent="0">
              <a:buNone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  supichaya.c20@gmail.com</a:t>
            </a:r>
            <a:endParaRPr lang="th-TH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494A247-6C06-4DA6-9A09-28224A1B1D6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66" y="4268121"/>
            <a:ext cx="5227689" cy="2452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6047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246F317-9F19-43CF-B76A-ABA22122C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52" y="977968"/>
            <a:ext cx="11120336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106D609-06BA-417A-81D9-FC23E4632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020" y="2219940"/>
            <a:ext cx="792318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665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</TotalTime>
  <Words>557</Words>
  <Application>Microsoft Office PowerPoint</Application>
  <PresentationFormat>แบบจอกว้าง</PresentationFormat>
  <Paragraphs>78</Paragraphs>
  <Slides>8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TH SarabunPSK</vt:lpstr>
      <vt:lpstr>Office Theme</vt:lpstr>
      <vt:lpstr>งานนำเสนอ PowerPoint</vt:lpstr>
      <vt:lpstr>วัตถุประสงค์</vt:lpstr>
      <vt:lpstr>วิธีการดำเนินงาน</vt:lpstr>
      <vt:lpstr>เป้าหมาย</vt:lpstr>
      <vt:lpstr> Timeline การดำเนินงานสถานประกอบการส่งเสริมสุขภาพ </vt:lpstr>
      <vt:lpstr>แผนปฏิบัติการ</vt:lpstr>
      <vt:lpstr>ติดต่อประสานงาน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supichaya</cp:lastModifiedBy>
  <cp:revision>185</cp:revision>
  <dcterms:created xsi:type="dcterms:W3CDTF">2021-07-29T15:16:28Z</dcterms:created>
  <dcterms:modified xsi:type="dcterms:W3CDTF">2022-11-21T08:00:40Z</dcterms:modified>
</cp:coreProperties>
</file>